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1" r:id="rId1"/>
  </p:sldMasterIdLst>
  <p:notesMasterIdLst>
    <p:notesMasterId r:id="rId13"/>
  </p:notesMasterIdLst>
  <p:sldIdLst>
    <p:sldId id="256" r:id="rId2"/>
    <p:sldId id="257" r:id="rId3"/>
    <p:sldId id="258" r:id="rId4"/>
    <p:sldId id="259" r:id="rId5"/>
    <p:sldId id="263" r:id="rId6"/>
    <p:sldId id="268" r:id="rId7"/>
    <p:sldId id="265" r:id="rId8"/>
    <p:sldId id="266" r:id="rId9"/>
    <p:sldId id="267" r:id="rId10"/>
    <p:sldId id="264" r:id="rId11"/>
    <p:sldId id="261" r:id="rId12"/>
  </p:sldIdLst>
  <p:sldSz cx="12192000" cy="6858000"/>
  <p:notesSz cx="6858000" cy="9144000"/>
  <p:embeddedFontLst>
    <p:embeddedFont>
      <p:font typeface="굴림체" panose="020B0609000101010101" pitchFamily="49" charset="-127"/>
      <p:regular r:id="rId14"/>
    </p:embeddedFont>
    <p:embeddedFont>
      <p:font typeface="맑은 고딕" panose="020B0503020000020004" pitchFamily="34" charset="-127"/>
      <p:regular r:id="rId15"/>
      <p:bold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Noto Sans" panose="020B0502040504020204" pitchFamily="34" charset="0"/>
      <p:regular r:id="rId23"/>
      <p:bold r:id="rId24"/>
      <p:italic r:id="rId25"/>
      <p:boldItalic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5134"/>
    <a:srgbClr val="F75418"/>
    <a:srgbClr val="FF9E53"/>
    <a:srgbClr val="FFC387"/>
    <a:srgbClr val="282828"/>
    <a:srgbClr val="292929"/>
    <a:srgbClr val="BF922F"/>
    <a:srgbClr val="FEECBE"/>
    <a:srgbClr val="C66902"/>
    <a:srgbClr val="E6C1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908" y="18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7B3F4-DAF2-4455-8030-5ED09C8578E6}" type="datetimeFigureOut">
              <a:rPr lang="ko-KR" altLang="en-US" smtClean="0"/>
              <a:t>2023-11-16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72D59-39AB-48F9-ACAA-EC8B933E8F2B}" type="slidenum">
              <a:rPr lang="ko-KR" altLang="en-US" smtClean="0"/>
              <a:t>‹#›</a:t>
            </a:fld>
            <a:endParaRPr lang="ko-KR" altLang="en-US"/>
          </a:p>
        </p:txBody>
      </p:sp>
    </p:spTree>
    <p:extLst>
      <p:ext uri="{BB962C8B-B14F-4D97-AF65-F5344CB8AC3E}">
        <p14:creationId xmlns:p14="http://schemas.microsoft.com/office/powerpoint/2010/main" val="279663156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95690" rtl="0" eaLnBrk="1" fontAlgn="auto" latinLnBrk="1" hangingPunct="1">
              <a:lnSpc>
                <a:spcPct val="100000"/>
              </a:lnSpc>
              <a:spcBef>
                <a:spcPts val="0"/>
              </a:spcBef>
              <a:spcAft>
                <a:spcPts val="0"/>
              </a:spcAft>
              <a:buClrTx/>
              <a:buSzTx/>
              <a:buFontTx/>
              <a:buNone/>
              <a:tabLst/>
              <a:defRPr/>
            </a:pPr>
            <a:fld id="{A5504B90-27FD-422C-8CC6-2AADAD122D0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9569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80113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2023-11-16</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645761" y="5255094"/>
            <a:ext cx="4824310" cy="54502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FF9E53"/>
                </a:solidFill>
                <a:effectLst/>
                <a:latin typeface="+mj-lt"/>
                <a:ea typeface="맑은 고딕" pitchFamily="50" charset="-127"/>
                <a:cs typeface="+mj-cs"/>
              </a:defRPr>
            </a:lvl1pPr>
            <a:lvl2pPr marL="497745" indent="0" algn="ctr">
              <a:buNone/>
              <a:defRPr>
                <a:solidFill>
                  <a:schemeClr val="tx1">
                    <a:tint val="75000"/>
                  </a:schemeClr>
                </a:solidFill>
              </a:defRPr>
            </a:lvl2pPr>
            <a:lvl3pPr marL="995491" indent="0" algn="ctr">
              <a:buNone/>
              <a:defRPr>
                <a:solidFill>
                  <a:schemeClr val="tx1">
                    <a:tint val="75000"/>
                  </a:schemeClr>
                </a:solidFill>
              </a:defRPr>
            </a:lvl3pPr>
            <a:lvl4pPr marL="1493236" indent="0" algn="ctr">
              <a:buNone/>
              <a:defRPr>
                <a:solidFill>
                  <a:schemeClr val="tx1">
                    <a:tint val="75000"/>
                  </a:schemeClr>
                </a:solidFill>
              </a:defRPr>
            </a:lvl4pPr>
            <a:lvl5pPr marL="1990982" indent="0" algn="ctr">
              <a:buNone/>
              <a:defRPr>
                <a:solidFill>
                  <a:schemeClr val="tx1">
                    <a:tint val="75000"/>
                  </a:schemeClr>
                </a:solidFill>
              </a:defRPr>
            </a:lvl5pPr>
            <a:lvl6pPr marL="2488727" indent="0" algn="ctr">
              <a:buNone/>
              <a:defRPr>
                <a:solidFill>
                  <a:schemeClr val="tx1">
                    <a:tint val="75000"/>
                  </a:schemeClr>
                </a:solidFill>
              </a:defRPr>
            </a:lvl6pPr>
            <a:lvl7pPr marL="2986473" indent="0" algn="ctr">
              <a:buNone/>
              <a:defRPr>
                <a:solidFill>
                  <a:schemeClr val="tx1">
                    <a:tint val="75000"/>
                  </a:schemeClr>
                </a:solidFill>
              </a:defRPr>
            </a:lvl7pPr>
            <a:lvl8pPr marL="3484219" indent="0" algn="ctr">
              <a:buNone/>
              <a:defRPr>
                <a:solidFill>
                  <a:schemeClr val="tx1">
                    <a:tint val="75000"/>
                  </a:schemeClr>
                </a:solidFill>
              </a:defRPr>
            </a:lvl8pPr>
            <a:lvl9pPr marL="3981964"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71599" y="1389217"/>
            <a:ext cx="7327343" cy="22519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799" kern="1200" baseline="0" dirty="0">
                <a:solidFill>
                  <a:sysClr val="windowText" lastClr="000000"/>
                </a:solidFill>
                <a:effectLst/>
                <a:latin typeface="+mj-lt"/>
                <a:ea typeface="맑은 고딕" pitchFamily="50" charset="-127"/>
                <a:cs typeface="+mj-cs"/>
              </a:defRPr>
            </a:lvl1pPr>
          </a:lstStyle>
          <a:p>
            <a:r>
              <a:rPr lang="ko-KR" altLang="en-US"/>
              <a:t>제목을</a:t>
            </a:r>
            <a:r>
              <a:rPr lang="en-US" altLang="ko-KR"/>
              <a:t> </a:t>
            </a:r>
            <a:r>
              <a:rPr lang="ko-KR" altLang="en-US"/>
              <a:t>입력하시오</a:t>
            </a:r>
            <a:endParaRPr lang="ko-KR" altLang="en-US" dirty="0"/>
          </a:p>
        </p:txBody>
      </p:sp>
    </p:spTree>
    <p:extLst>
      <p:ext uri="{BB962C8B-B14F-4D97-AF65-F5344CB8AC3E}">
        <p14:creationId xmlns:p14="http://schemas.microsoft.com/office/powerpoint/2010/main" val="2353329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2023-11-16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93916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2023-11-16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949454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5" name="내용 개체 틀 2"/>
          <p:cNvSpPr>
            <a:spLocks noGrp="1"/>
          </p:cNvSpPr>
          <p:nvPr>
            <p:ph idx="1" hasCustomPrompt="1"/>
          </p:nvPr>
        </p:nvSpPr>
        <p:spPr>
          <a:xfrm>
            <a:off x="609601" y="1485236"/>
            <a:ext cx="10972800" cy="4823418"/>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600" y="261382"/>
            <a:ext cx="10972801" cy="798568"/>
          </a:xfrm>
        </p:spPr>
        <p:txBody>
          <a:bodyPr vert="horz" lIns="99569" tIns="49785" rIns="99569" bIns="49785" rtlCol="0" anchor="ctr">
            <a:normAutofit/>
          </a:bodyPr>
          <a:lstStyle>
            <a:lvl1pPr algn="l" defTabSz="995491" rtl="0" eaLnBrk="1" latinLnBrk="1" hangingPunct="1">
              <a:spcBef>
                <a:spcPct val="0"/>
              </a:spcBef>
              <a:buNone/>
              <a:defRPr lang="ko-KR" altLang="en-US" sz="3999"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601" y="6500837"/>
            <a:ext cx="2844800" cy="220641"/>
          </a:xfrm>
        </p:spPr>
        <p:txBody>
          <a:bodyPr/>
          <a:lstStyle>
            <a:lvl1pPr>
              <a:defRPr>
                <a:latin typeface="+mj-lt"/>
              </a:defRPr>
            </a:lvl1pPr>
          </a:lstStyle>
          <a:p>
            <a:fld id="{ED3D6733-6F27-4404-AB51-585418F146E5}" type="datetimeFigureOut">
              <a:rPr lang="ko-KR" altLang="en-US" smtClean="0"/>
              <a:pPr/>
              <a:t>2023-11-16</a:t>
            </a:fld>
            <a:endParaRPr lang="ko-KR" altLang="en-US"/>
          </a:p>
        </p:txBody>
      </p:sp>
      <p:sp>
        <p:nvSpPr>
          <p:cNvPr id="13" name="바닥글 개체 틀 4"/>
          <p:cNvSpPr>
            <a:spLocks noGrp="1"/>
          </p:cNvSpPr>
          <p:nvPr>
            <p:ph type="ftr" sz="quarter" idx="11"/>
          </p:nvPr>
        </p:nvSpPr>
        <p:spPr>
          <a:xfrm>
            <a:off x="4165602" y="6500837"/>
            <a:ext cx="3860800" cy="220641"/>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7601" y="6500837"/>
            <a:ext cx="2844800" cy="220641"/>
          </a:xfrm>
        </p:spPr>
        <p:txBody>
          <a:bodyPr/>
          <a:lstStyle>
            <a:lvl1pPr>
              <a:defRPr>
                <a:latin typeface="+mj-lt"/>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43083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1" y="6500837"/>
            <a:ext cx="2844800" cy="220641"/>
          </a:xfrm>
        </p:spPr>
        <p:txBody>
          <a:bodyPr/>
          <a:lstStyle>
            <a:lvl1pPr>
              <a:defRPr>
                <a:latin typeface="+mj-lt"/>
              </a:defRPr>
            </a:lvl1pPr>
          </a:lstStyle>
          <a:p>
            <a:fld id="{ED3D6733-6F27-4404-AB51-585418F146E5}" type="datetimeFigureOut">
              <a:rPr lang="ko-KR" altLang="en-US" smtClean="0"/>
              <a:pPr/>
              <a:t>2023-11-16</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601" y="261382"/>
            <a:ext cx="10972800" cy="798568"/>
          </a:xfrm>
        </p:spPr>
        <p:txBody>
          <a:bodyPr vert="horz" lIns="99569" tIns="49785" rIns="99569" bIns="49785" rtlCol="0" anchor="ctr">
            <a:normAutofit/>
          </a:bodyPr>
          <a:lstStyle>
            <a:lvl1pPr algn="l" defTabSz="995491" rtl="0" eaLnBrk="1" latinLnBrk="1" hangingPunct="1">
              <a:spcBef>
                <a:spcPct val="0"/>
              </a:spcBef>
              <a:buNone/>
              <a:defRPr lang="ko-KR" altLang="en-US" sz="3999" b="1" kern="1200" baseline="0" dirty="0">
                <a:solidFill>
                  <a:srgbClr val="FEECBE"/>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601" y="1485235"/>
            <a:ext cx="10972800" cy="4823418"/>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extLst>
      <p:ext uri="{BB962C8B-B14F-4D97-AF65-F5344CB8AC3E}">
        <p14:creationId xmlns:p14="http://schemas.microsoft.com/office/powerpoint/2010/main" val="83958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2023-11-16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757411" y="1273434"/>
            <a:ext cx="5648381" cy="2321585"/>
          </a:xfrm>
        </p:spPr>
        <p:txBody>
          <a:bodyPr vert="horz" wrap="square" lIns="99569" tIns="49785" rIns="99569" bIns="49785" numCol="1" rtlCol="0" anchor="t" anchorCtr="0" compatLnSpc="1">
            <a:prstTxWarp prst="textNoShape">
              <a:avLst/>
            </a:prstTxWarp>
            <a:noAutofit/>
          </a:bodyPr>
          <a:lstStyle>
            <a:lvl1pPr marL="0" indent="0" algn="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199" kern="1200" baseline="0" dirty="0">
                <a:solidFill>
                  <a:srgbClr val="E15134"/>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506250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2023-11-16</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9732151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p:txBody>
          <a:bodyPr/>
          <a:lstStyle/>
          <a:p>
            <a:r>
              <a:rPr lang="en-US" altLang="ko-KR" sz="3600" baseline="-25000" dirty="0"/>
              <a:t>Submitted by:</a:t>
            </a:r>
          </a:p>
          <a:p>
            <a:r>
              <a:rPr lang="en-US" altLang="ko-KR" sz="3600" baseline="-25000" dirty="0"/>
              <a:t>M. Akhil(AP21110020013)</a:t>
            </a:r>
          </a:p>
          <a:p>
            <a:r>
              <a:rPr lang="en-US" altLang="ko-KR" sz="3600" baseline="-25000" dirty="0"/>
              <a:t>N. Nikhil(AP21110020068)</a:t>
            </a:r>
          </a:p>
        </p:txBody>
      </p:sp>
      <p:sp>
        <p:nvSpPr>
          <p:cNvPr id="7" name="제목 6"/>
          <p:cNvSpPr>
            <a:spLocks noGrp="1"/>
          </p:cNvSpPr>
          <p:nvPr>
            <p:ph type="ctrTitle"/>
          </p:nvPr>
        </p:nvSpPr>
        <p:spPr>
          <a:xfrm>
            <a:off x="671600" y="1389217"/>
            <a:ext cx="6930984" cy="2251907"/>
          </a:xfrm>
        </p:spPr>
        <p:txBody>
          <a:bodyPr/>
          <a:lstStyle/>
          <a:p>
            <a:r>
              <a:rPr lang="en-IN" sz="4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Machine Learning-based Air Pollution Prediction </a:t>
            </a:r>
            <a:endParaRPr lang="ko-KR" altLang="en-US" sz="4400" b="1" dirty="0"/>
          </a:p>
        </p:txBody>
      </p:sp>
    </p:spTree>
    <p:extLst>
      <p:ext uri="{BB962C8B-B14F-4D97-AF65-F5344CB8AC3E}">
        <p14:creationId xmlns:p14="http://schemas.microsoft.com/office/powerpoint/2010/main" val="4016662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5AEA40-EE68-2946-98ED-2C34F29DC895}"/>
              </a:ext>
            </a:extLst>
          </p:cNvPr>
          <p:cNvSpPr>
            <a:spLocks noGrp="1"/>
          </p:cNvSpPr>
          <p:nvPr>
            <p:ph idx="1"/>
          </p:nvPr>
        </p:nvSpPr>
        <p:spPr/>
        <p:txBody>
          <a:bodyPr>
            <a:normAutofit/>
          </a:bodyPr>
          <a:lstStyle/>
          <a:p>
            <a:br>
              <a:rPr lang="en-US" sz="3200" b="0" i="0" dirty="0">
                <a:solidFill>
                  <a:srgbClr val="E3E3E3"/>
                </a:solidFill>
                <a:effectLst/>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Machine learning-based air pollution prediction is a promising area of research with the potential to have a significant impact on public health and environmental management. By developing accurate and reliable models, we can warn the public about high pollution levels, develop effective air pollution control strategies, and improve air quality overall.</a:t>
            </a:r>
            <a:endParaRPr lang="en-IN" sz="32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046B557F-7DA5-49CE-F22A-0571274B04F9}"/>
              </a:ext>
            </a:extLst>
          </p:cNvPr>
          <p:cNvSpPr>
            <a:spLocks noGrp="1"/>
          </p:cNvSpPr>
          <p:nvPr>
            <p:ph type="title"/>
          </p:nvPr>
        </p:nvSpPr>
        <p:spPr/>
        <p:txBody>
          <a:bodyPr/>
          <a:lstStyle/>
          <a:p>
            <a:r>
              <a:rPr lang="en-IN" dirty="0"/>
              <a:t>CONCLUSION</a:t>
            </a:r>
          </a:p>
        </p:txBody>
      </p:sp>
    </p:spTree>
    <p:extLst>
      <p:ext uri="{BB962C8B-B14F-4D97-AF65-F5344CB8AC3E}">
        <p14:creationId xmlns:p14="http://schemas.microsoft.com/office/powerpoint/2010/main" val="150726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329843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97370" y="401096"/>
            <a:ext cx="3580647" cy="769263"/>
          </a:xfrm>
          <a:prstGeom prst="rect">
            <a:avLst/>
          </a:prstGeom>
          <a:noFill/>
        </p:spPr>
        <p:txBody>
          <a:bodyPr wrap="square" rtlCol="0">
            <a:spAutoFit/>
          </a:bodyPr>
          <a:lstStyle/>
          <a:p>
            <a:pPr algn="ctr" defTabSz="995491"/>
            <a:r>
              <a:rPr lang="en-US" altLang="ko-KR" sz="4399" b="1" dirty="0">
                <a:solidFill>
                  <a:srgbClr val="282828"/>
                </a:solidFill>
                <a:effectLst/>
                <a:latin typeface="+mj-lt"/>
                <a:ea typeface="맑은 고딕" panose="020B0503020000020004" pitchFamily="50" charset="-127"/>
              </a:rPr>
              <a:t>CONTENTS</a:t>
            </a:r>
            <a:endParaRPr lang="ko-KR" altLang="en-US" sz="4399" b="1" dirty="0">
              <a:solidFill>
                <a:srgbClr val="282828"/>
              </a:solidFill>
              <a:effectLst/>
              <a:latin typeface="+mj-lt"/>
              <a:ea typeface="맑은 고딕" panose="020B0503020000020004" pitchFamily="50" charset="-127"/>
            </a:endParaRPr>
          </a:p>
        </p:txBody>
      </p:sp>
      <p:sp>
        <p:nvSpPr>
          <p:cNvPr id="22" name="Text Box 5"/>
          <p:cNvSpPr txBox="1">
            <a:spLocks noChangeArrowheads="1"/>
          </p:cNvSpPr>
          <p:nvPr/>
        </p:nvSpPr>
        <p:spPr bwMode="auto">
          <a:xfrm>
            <a:off x="7181560" y="1633071"/>
            <a:ext cx="3789788" cy="5414431"/>
          </a:xfrm>
          <a:prstGeom prst="rect">
            <a:avLst/>
          </a:prstGeom>
          <a:noFill/>
          <a:ln w="9525">
            <a:noFill/>
            <a:miter lim="800000"/>
            <a:headEnd/>
            <a:tailEnd/>
          </a:ln>
        </p:spPr>
        <p:txBody>
          <a:bodyPr wrap="square">
            <a:spAutoFit/>
          </a:bodyPr>
          <a:lstStyle/>
          <a:p>
            <a:pPr defTabSz="995491">
              <a:lnSpc>
                <a:spcPct val="200000"/>
              </a:lnSpc>
              <a:defRPr/>
            </a:pPr>
            <a:r>
              <a:rPr lang="en-US" altLang="ko-KR" sz="2200" b="1" dirty="0">
                <a:solidFill>
                  <a:schemeClr val="bg1"/>
                </a:solidFill>
                <a:latin typeface="+mj-lt"/>
                <a:ea typeface="맑은 고딕" panose="020B0503020000020004" pitchFamily="50" charset="-127"/>
              </a:rPr>
              <a:t>01 INTRODUCTION</a:t>
            </a:r>
            <a:br>
              <a:rPr lang="en-US" altLang="ko-KR" sz="2200" b="1" dirty="0">
                <a:solidFill>
                  <a:schemeClr val="bg1"/>
                </a:solidFill>
                <a:latin typeface="+mj-lt"/>
                <a:ea typeface="맑은 고딕" panose="020B0503020000020004" pitchFamily="50" charset="-127"/>
              </a:rPr>
            </a:br>
            <a:r>
              <a:rPr lang="en-US" altLang="ko-KR" sz="2200" b="1" dirty="0">
                <a:solidFill>
                  <a:schemeClr val="bg1"/>
                </a:solidFill>
                <a:latin typeface="+mj-lt"/>
                <a:ea typeface="맑은 고딕" panose="020B0503020000020004" pitchFamily="50" charset="-127"/>
              </a:rPr>
              <a:t>02  PROBLEM STATEMENT</a:t>
            </a:r>
            <a:br>
              <a:rPr lang="en-US" altLang="ko-KR" sz="2200" b="1" dirty="0">
                <a:solidFill>
                  <a:schemeClr val="bg1"/>
                </a:solidFill>
                <a:latin typeface="+mj-lt"/>
                <a:ea typeface="맑은 고딕" panose="020B0503020000020004" pitchFamily="50" charset="-127"/>
              </a:rPr>
            </a:br>
            <a:r>
              <a:rPr lang="en-US" altLang="ko-KR" sz="2200" b="1" dirty="0">
                <a:solidFill>
                  <a:schemeClr val="bg1"/>
                </a:solidFill>
                <a:latin typeface="+mj-lt"/>
                <a:ea typeface="맑은 고딕" panose="020B0503020000020004" pitchFamily="50" charset="-127"/>
              </a:rPr>
              <a:t>03 METHODOLOGY </a:t>
            </a:r>
            <a:br>
              <a:rPr lang="en-US" altLang="ko-KR" sz="2200" b="1" dirty="0">
                <a:solidFill>
                  <a:schemeClr val="bg1"/>
                </a:solidFill>
                <a:latin typeface="+mj-lt"/>
                <a:ea typeface="맑은 고딕" panose="020B0503020000020004" pitchFamily="50" charset="-127"/>
              </a:rPr>
            </a:br>
            <a:r>
              <a:rPr lang="en-US" altLang="ko-KR" sz="2200" b="1" dirty="0">
                <a:solidFill>
                  <a:schemeClr val="bg1"/>
                </a:solidFill>
                <a:latin typeface="+mj-lt"/>
                <a:ea typeface="맑은 고딕" panose="020B0503020000020004" pitchFamily="50" charset="-127"/>
              </a:rPr>
              <a:t>04 FLOWCHART</a:t>
            </a:r>
          </a:p>
          <a:p>
            <a:pPr defTabSz="995491">
              <a:lnSpc>
                <a:spcPct val="200000"/>
              </a:lnSpc>
              <a:defRPr/>
            </a:pPr>
            <a:r>
              <a:rPr lang="en-US" altLang="ko-KR" sz="2200" b="1" dirty="0">
                <a:solidFill>
                  <a:schemeClr val="bg1"/>
                </a:solidFill>
                <a:latin typeface="+mj-lt"/>
                <a:ea typeface="맑은 고딕" panose="020B0503020000020004" pitchFamily="50" charset="-127"/>
              </a:rPr>
              <a:t>05 OUTPUTS</a:t>
            </a:r>
            <a:br>
              <a:rPr lang="en-US" altLang="ko-KR" sz="2200" b="1" dirty="0">
                <a:solidFill>
                  <a:schemeClr val="bg1"/>
                </a:solidFill>
                <a:latin typeface="+mj-lt"/>
                <a:ea typeface="맑은 고딕" panose="020B0503020000020004" pitchFamily="50" charset="-127"/>
              </a:rPr>
            </a:br>
            <a:r>
              <a:rPr lang="en-US" altLang="ko-KR" sz="2200" b="1" dirty="0">
                <a:solidFill>
                  <a:schemeClr val="bg1"/>
                </a:solidFill>
                <a:latin typeface="+mj-lt"/>
                <a:ea typeface="맑은 고딕" panose="020B0503020000020004" pitchFamily="50" charset="-127"/>
              </a:rPr>
              <a:t>06 CONCLUSION</a:t>
            </a:r>
          </a:p>
          <a:p>
            <a:pPr marL="457200" indent="-457200" defTabSz="995491">
              <a:lnSpc>
                <a:spcPct val="200000"/>
              </a:lnSpc>
              <a:buAutoNum type="arabicPlain"/>
              <a:defRPr/>
            </a:pPr>
            <a:endParaRPr lang="en-US" altLang="ko-KR" sz="2200" b="1" dirty="0">
              <a:solidFill>
                <a:schemeClr val="bg1"/>
              </a:solidFill>
              <a:latin typeface="+mj-lt"/>
              <a:ea typeface="맑은 고딕" panose="020B0503020000020004" pitchFamily="50" charset="-127"/>
            </a:endParaRPr>
          </a:p>
          <a:p>
            <a:pPr defTabSz="995491">
              <a:lnSpc>
                <a:spcPct val="200000"/>
              </a:lnSpc>
              <a:defRPr/>
            </a:pPr>
            <a:endParaRPr lang="en-US" altLang="ko-KR" sz="2200" b="1" dirty="0">
              <a:solidFill>
                <a:schemeClr val="bg1"/>
              </a:solidFill>
              <a:latin typeface="+mj-lt"/>
              <a:ea typeface="맑은 고딕" panose="020B0503020000020004" pitchFamily="50" charset="-127"/>
            </a:endParaRPr>
          </a:p>
        </p:txBody>
      </p:sp>
    </p:spTree>
    <p:extLst>
      <p:ext uri="{BB962C8B-B14F-4D97-AF65-F5344CB8AC3E}">
        <p14:creationId xmlns:p14="http://schemas.microsoft.com/office/powerpoint/2010/main" val="1095229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1445622" y="871700"/>
            <a:ext cx="9056914" cy="5547907"/>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defTabSz="914217" fontAlgn="base">
              <a:lnSpc>
                <a:spcPct val="200000"/>
              </a:lnSpc>
              <a:spcBef>
                <a:spcPct val="0"/>
              </a:spcBef>
              <a:spcAft>
                <a:spcPct val="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Air quality is a major concern in many nations throughout the world due to the negative</a:t>
            </a:r>
          </a:p>
          <a:p>
            <a:pPr defTabSz="914217" fontAlgn="base">
              <a:lnSpc>
                <a:spcPct val="200000"/>
              </a:lnSpc>
              <a:spcBef>
                <a:spcPct val="0"/>
              </a:spcBef>
              <a:spcAft>
                <a:spcPct val="0"/>
              </a:spcAft>
            </a:pPr>
            <a:r>
              <a:rPr lang="en-US" b="0" i="0" dirty="0">
                <a:effectLst/>
                <a:latin typeface="Times New Roman" panose="02020603050405020304" pitchFamily="18" charset="0"/>
                <a:cs typeface="Times New Roman" panose="02020603050405020304" pitchFamily="18" charset="0"/>
              </a:rPr>
              <a:t> impact of air pollution on human health and the environment.</a:t>
            </a:r>
          </a:p>
          <a:p>
            <a:pPr marL="285750" indent="-285750" defTabSz="914217" fontAlgn="base">
              <a:lnSpc>
                <a:spcPct val="200000"/>
              </a:lnSpc>
              <a:spcBef>
                <a:spcPct val="0"/>
              </a:spcBef>
              <a:spcAft>
                <a:spcPct val="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Machine learning techniques can be used to predict air pollution levels</a:t>
            </a:r>
          </a:p>
          <a:p>
            <a:pPr marL="285750" indent="-285750" defTabSz="914217" fontAlgn="base">
              <a:lnSpc>
                <a:spcPct val="200000"/>
              </a:lnSpc>
              <a:spcBef>
                <a:spcPct val="0"/>
              </a:spcBef>
              <a:spcAft>
                <a:spcPct val="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Air quality models can also be used to predict future pollutant concentrations from multiple </a:t>
            </a:r>
          </a:p>
          <a:p>
            <a:pPr defTabSz="914217" fontAlgn="base">
              <a:lnSpc>
                <a:spcPct val="200000"/>
              </a:lnSpc>
              <a:spcBef>
                <a:spcPct val="0"/>
              </a:spcBef>
              <a:spcAft>
                <a:spcPct val="0"/>
              </a:spcAft>
            </a:pPr>
            <a:r>
              <a:rPr lang="en-US" b="0" i="0" dirty="0">
                <a:effectLst/>
                <a:latin typeface="Times New Roman" panose="02020603050405020304" pitchFamily="18" charset="0"/>
                <a:cs typeface="Times New Roman" panose="02020603050405020304" pitchFamily="18" charset="0"/>
              </a:rPr>
              <a:t>sources after the implementation of a new regulatory program, in order to estimate the </a:t>
            </a:r>
          </a:p>
          <a:p>
            <a:pPr defTabSz="914217" fontAlgn="base">
              <a:lnSpc>
                <a:spcPct val="200000"/>
              </a:lnSpc>
              <a:spcBef>
                <a:spcPct val="0"/>
              </a:spcBef>
              <a:spcAft>
                <a:spcPct val="0"/>
              </a:spcAft>
            </a:pPr>
            <a:r>
              <a:rPr lang="en-US" b="0" i="0" dirty="0">
                <a:effectLst/>
                <a:latin typeface="Times New Roman" panose="02020603050405020304" pitchFamily="18" charset="0"/>
                <a:cs typeface="Times New Roman" panose="02020603050405020304" pitchFamily="18" charset="0"/>
              </a:rPr>
              <a:t>effectiveness of the program in reducing harmful exposures to humans and the environment.</a:t>
            </a:r>
          </a:p>
          <a:p>
            <a:pPr marL="285750" indent="-285750" defTabSz="914217" fontAlgn="base">
              <a:lnSpc>
                <a:spcPct val="200000"/>
              </a:lnSpc>
              <a:spcBef>
                <a:spcPct val="0"/>
              </a:spcBef>
              <a:spcAft>
                <a:spcPct val="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Machine learning techniques can be used to predict air pollution levels</a:t>
            </a:r>
          </a:p>
          <a:p>
            <a:pPr marL="285750" indent="-285750" defTabSz="914217" fontAlgn="base">
              <a:lnSpc>
                <a:spcPct val="200000"/>
              </a:lnSpc>
              <a:spcBef>
                <a:spcPct val="0"/>
              </a:spcBef>
              <a:spcAft>
                <a:spcPct val="0"/>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Comparing the performances of different machine learning methods, random forest </a:t>
            </a:r>
          </a:p>
          <a:p>
            <a:pPr defTabSz="914217" fontAlgn="base">
              <a:lnSpc>
                <a:spcPct val="200000"/>
              </a:lnSpc>
              <a:spcBef>
                <a:spcPct val="0"/>
              </a:spcBef>
              <a:spcAft>
                <a:spcPct val="0"/>
              </a:spcAft>
            </a:pPr>
            <a:r>
              <a:rPr lang="en-US" b="0" i="0" dirty="0">
                <a:effectLst/>
                <a:latin typeface="Times New Roman" panose="02020603050405020304" pitchFamily="18" charset="0"/>
                <a:cs typeface="Times New Roman" panose="02020603050405020304" pitchFamily="18" charset="0"/>
              </a:rPr>
              <a:t>regression had the highest accuracy and the lowest RMSE in predicting air pollution levels</a:t>
            </a:r>
          </a:p>
          <a:p>
            <a:pPr marL="285750" indent="-285750" defTabSz="914217" fontAlgn="base">
              <a:lnSpc>
                <a:spcPct val="200000"/>
              </a:lnSpc>
              <a:spcBef>
                <a:spcPct val="0"/>
              </a:spcBef>
              <a:spcAft>
                <a:spcPct val="0"/>
              </a:spcAft>
              <a:buFont typeface="Arial" panose="020B0604020202020204" pitchFamily="34" charset="0"/>
              <a:buChar char="•"/>
            </a:pPr>
            <a:endParaRPr kumimoji="1" lang="en-US" altLang="ko-KR" dirty="0">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3" name="Text Box 5"/>
          <p:cNvSpPr txBox="1">
            <a:spLocks noChangeArrowheads="1"/>
          </p:cNvSpPr>
          <p:nvPr/>
        </p:nvSpPr>
        <p:spPr bwMode="auto">
          <a:xfrm>
            <a:off x="1780415" y="185525"/>
            <a:ext cx="3383593" cy="541416"/>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latin typeface="+mj-lt"/>
                <a:ea typeface="맑은 고딕" panose="020B0503020000020004" pitchFamily="50" charset="-127"/>
                <a:cs typeface="굴림" pitchFamily="50" charset="-127"/>
              </a:rPr>
              <a:t>INTRODUCTION</a:t>
            </a:r>
          </a:p>
        </p:txBody>
      </p:sp>
      <p:sp>
        <p:nvSpPr>
          <p:cNvPr id="14" name="Text Box 4"/>
          <p:cNvSpPr txBox="1">
            <a:spLocks noChangeArrowheads="1"/>
          </p:cNvSpPr>
          <p:nvPr/>
        </p:nvSpPr>
        <p:spPr bwMode="auto">
          <a:xfrm>
            <a:off x="977679" y="40766"/>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Tree>
    <p:extLst>
      <p:ext uri="{BB962C8B-B14F-4D97-AF65-F5344CB8AC3E}">
        <p14:creationId xmlns:p14="http://schemas.microsoft.com/office/powerpoint/2010/main" val="315562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idx="1"/>
          </p:nvPr>
        </p:nvSpPr>
        <p:spPr/>
        <p:txBody>
          <a:bodyPr>
            <a:normAutofit/>
          </a:bodyPr>
          <a:lstStyle/>
          <a:p>
            <a:pPr lvl="1"/>
            <a:r>
              <a:rPr lang="en-US" altLang="ko-KR" sz="3700" dirty="0">
                <a:solidFill>
                  <a:schemeClr val="tx1"/>
                </a:solidFill>
                <a:latin typeface="Times New Roman" panose="02020603050405020304" pitchFamily="18" charset="0"/>
                <a:cs typeface="Times New Roman" panose="02020603050405020304" pitchFamily="18" charset="0"/>
              </a:rPr>
              <a:t>  The goal of machine learning-based air pollution prediction is to develop a model that can accurately predict future air pollution levels based on historical data. This can be a challenging task, as air pollution levels are affected by a variety of factors, including meteorology, emissions from vehicles and industry, and topography.</a:t>
            </a:r>
            <a:endParaRPr lang="ko-KR" altLang="en-US" sz="3700" dirty="0">
              <a:solidFill>
                <a:schemeClr val="tx1"/>
              </a:solidFill>
              <a:latin typeface="Times New Roman" panose="02020603050405020304" pitchFamily="18" charset="0"/>
              <a:cs typeface="Times New Roman" panose="02020603050405020304" pitchFamily="18" charset="0"/>
            </a:endParaRPr>
          </a:p>
        </p:txBody>
      </p:sp>
      <p:sp>
        <p:nvSpPr>
          <p:cNvPr id="2" name="제목 1"/>
          <p:cNvSpPr>
            <a:spLocks noGrp="1"/>
          </p:cNvSpPr>
          <p:nvPr>
            <p:ph type="title"/>
          </p:nvPr>
        </p:nvSpPr>
        <p:spPr/>
        <p:txBody>
          <a:bodyPr/>
          <a:lstStyle/>
          <a:p>
            <a:r>
              <a:rPr lang="en-IN" altLang="ko-KR" dirty="0"/>
              <a:t>02 PROBLEM STATEMENT</a:t>
            </a:r>
            <a:endParaRPr lang="ko-KR" altLang="en-US" dirty="0"/>
          </a:p>
        </p:txBody>
      </p:sp>
    </p:spTree>
    <p:extLst>
      <p:ext uri="{BB962C8B-B14F-4D97-AF65-F5344CB8AC3E}">
        <p14:creationId xmlns:p14="http://schemas.microsoft.com/office/powerpoint/2010/main" val="354484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CDA3-B9AC-E5C4-4AF6-758CB3FF4E48}"/>
              </a:ext>
            </a:extLst>
          </p:cNvPr>
          <p:cNvSpPr>
            <a:spLocks noGrp="1"/>
          </p:cNvSpPr>
          <p:nvPr>
            <p:ph type="title"/>
          </p:nvPr>
        </p:nvSpPr>
        <p:spPr/>
        <p:txBody>
          <a:bodyPr/>
          <a:lstStyle/>
          <a:p>
            <a:r>
              <a:rPr lang="en-IN" dirty="0"/>
              <a:t>Methodology </a:t>
            </a:r>
          </a:p>
        </p:txBody>
      </p:sp>
      <p:sp>
        <p:nvSpPr>
          <p:cNvPr id="3" name="Content Placeholder 2">
            <a:extLst>
              <a:ext uri="{FF2B5EF4-FFF2-40B4-BE49-F238E27FC236}">
                <a16:creationId xmlns:a16="http://schemas.microsoft.com/office/drawing/2014/main" id="{BB93E418-60AD-4D9B-12E6-6C9765432932}"/>
              </a:ext>
            </a:extLst>
          </p:cNvPr>
          <p:cNvSpPr>
            <a:spLocks noGrp="1"/>
          </p:cNvSpPr>
          <p:nvPr>
            <p:ph idx="1"/>
          </p:nvPr>
        </p:nvSpPr>
        <p:spPr/>
        <p:txBody>
          <a:bodyPr>
            <a:normAutofit/>
          </a:bodyPr>
          <a:lstStyle/>
          <a:p>
            <a:pPr marL="0" indent="0"/>
            <a:r>
              <a:rPr lang="en-US" i="0" u="sng" dirty="0">
                <a:latin typeface="Times New Roman" panose="02020603050405020304" pitchFamily="18" charset="0"/>
                <a:cs typeface="Times New Roman" panose="02020603050405020304" pitchFamily="18" charset="0"/>
              </a:rPr>
              <a:t>Linear Regression </a:t>
            </a:r>
            <a:r>
              <a:rPr lang="en-US" i="0"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Linear regression is used to predict the continuous dependent variable using a given set of independent variables. </a:t>
            </a:r>
          </a:p>
          <a:p>
            <a:pPr marL="0" indent="0"/>
            <a:r>
              <a:rPr lang="en-US" i="0" u="sng" dirty="0">
                <a:latin typeface="Times New Roman" panose="02020603050405020304" pitchFamily="18" charset="0"/>
                <a:cs typeface="Times New Roman" panose="02020603050405020304" pitchFamily="18" charset="0"/>
              </a:rPr>
              <a:t>LASSO Regression </a:t>
            </a:r>
            <a:r>
              <a:rPr lang="en-US" i="0"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LASSO stands for Least Absolute Shrinkage and Selection Operator. </a:t>
            </a:r>
            <a:r>
              <a:rPr lang="en-US" b="0" i="0" dirty="0">
                <a:solidFill>
                  <a:srgbClr val="BDC1C6"/>
                </a:solidFill>
                <a:effectLst/>
                <a:latin typeface="Google Sans"/>
              </a:rPr>
              <a:t> </a:t>
            </a:r>
            <a:r>
              <a:rPr lang="en-US" b="0" i="0" dirty="0">
                <a:effectLst/>
                <a:latin typeface="Times New Roman" panose="02020603050405020304" pitchFamily="18" charset="0"/>
                <a:cs typeface="Times New Roman" panose="02020603050405020304" pitchFamily="18" charset="0"/>
              </a:rPr>
              <a:t>It is used </a:t>
            </a:r>
          </a:p>
          <a:p>
            <a:pPr marL="0" indent="0"/>
            <a:r>
              <a:rPr lang="en-US" b="0" i="0" dirty="0">
                <a:effectLst/>
                <a:latin typeface="Times New Roman" panose="02020603050405020304" pitchFamily="18" charset="0"/>
                <a:cs typeface="Times New Roman" panose="02020603050405020304" pitchFamily="18" charset="0"/>
              </a:rPr>
              <a:t>over regression methods for a more accurate prediction. </a:t>
            </a:r>
          </a:p>
          <a:p>
            <a:pPr marL="0" indent="0"/>
            <a:r>
              <a:rPr lang="en-US" b="0" i="0" u="sng" dirty="0">
                <a:effectLst/>
                <a:latin typeface="Times New Roman" panose="02020603050405020304" pitchFamily="18" charset="0"/>
                <a:cs typeface="Times New Roman" panose="02020603050405020304" pitchFamily="18" charset="0"/>
              </a:rPr>
              <a:t>Random Forest Regression </a:t>
            </a:r>
            <a:r>
              <a:rPr lang="en-US" b="0" i="0" dirty="0">
                <a:effectLst/>
                <a:latin typeface="Times New Roman" panose="02020603050405020304" pitchFamily="18" charset="0"/>
                <a:cs typeface="Times New Roman" panose="02020603050405020304" pitchFamily="18" charset="0"/>
              </a:rPr>
              <a:t>:- </a:t>
            </a:r>
            <a:r>
              <a:rPr lang="en-US" i="0" dirty="0">
                <a:latin typeface="Times New Roman" panose="02020603050405020304" pitchFamily="18" charset="0"/>
                <a:cs typeface="Times New Roman" panose="02020603050405020304" pitchFamily="18" charset="0"/>
              </a:rPr>
              <a:t>It is </a:t>
            </a:r>
            <a:r>
              <a:rPr lang="en-US" b="0" i="0" dirty="0">
                <a:effectLst/>
                <a:latin typeface="Times New Roman" panose="02020603050405020304" pitchFamily="18" charset="0"/>
                <a:cs typeface="Times New Roman" panose="02020603050405020304" pitchFamily="18" charset="0"/>
              </a:rPr>
              <a:t>a supervised learning algorithm and bagging technique that uses an </a:t>
            </a:r>
          </a:p>
          <a:p>
            <a:pPr marL="0" indent="0"/>
            <a:r>
              <a:rPr lang="en-US" b="0" i="0" dirty="0">
                <a:effectLst/>
                <a:latin typeface="Times New Roman" panose="02020603050405020304" pitchFamily="18" charset="0"/>
                <a:cs typeface="Times New Roman" panose="02020603050405020304" pitchFamily="18" charset="0"/>
              </a:rPr>
              <a:t>ensemble learning method for regression in machine learning. It is used to predict future values.</a:t>
            </a:r>
          </a:p>
          <a:p>
            <a:pPr marL="0" indent="0"/>
            <a:r>
              <a:rPr lang="en-IN" i="0" u="sng" kern="100" dirty="0">
                <a:effectLst/>
                <a:latin typeface="Times New Roman" panose="02020603050405020304" pitchFamily="18" charset="0"/>
                <a:ea typeface="Calibri" panose="020F0502020204030204" pitchFamily="34" charset="0"/>
                <a:cs typeface="Times New Roman" panose="02020603050405020304" pitchFamily="18" charset="0"/>
              </a:rPr>
              <a:t>K-nearest neighbour regression </a:t>
            </a:r>
            <a:r>
              <a:rPr lang="en-IN" i="0" kern="100" dirty="0">
                <a:effectLst/>
                <a:latin typeface="Times New Roman" panose="02020603050405020304" pitchFamily="18" charset="0"/>
                <a:ea typeface="Calibri" panose="020F0502020204030204" pitchFamily="34" charset="0"/>
                <a:cs typeface="Times New Roman" panose="02020603050405020304" pitchFamily="18" charset="0"/>
              </a:rPr>
              <a:t>:- It </a:t>
            </a:r>
            <a:r>
              <a:rPr lang="en-US" b="0" i="0" dirty="0">
                <a:solidFill>
                  <a:srgbClr val="E8EAED"/>
                </a:solidFill>
                <a:effectLst/>
                <a:latin typeface="Google Sans"/>
              </a:rPr>
              <a:t> </a:t>
            </a:r>
            <a:r>
              <a:rPr lang="en-US" b="0" i="0" dirty="0">
                <a:effectLst/>
                <a:latin typeface="Times New Roman" panose="02020603050405020304" pitchFamily="18" charset="0"/>
                <a:cs typeface="Times New Roman" panose="02020603050405020304" pitchFamily="18" charset="0"/>
              </a:rPr>
              <a:t>is a popular machine learning technique used for classification and regression tasks.</a:t>
            </a:r>
            <a:endParaRPr lang="en-US" b="0" i="0" u="sng" dirty="0">
              <a:effectLst/>
              <a:latin typeface="Times New Roman" panose="02020603050405020304" pitchFamily="18" charset="0"/>
              <a:cs typeface="Times New Roman" panose="02020603050405020304" pitchFamily="18" charset="0"/>
            </a:endParaRPr>
          </a:p>
          <a:p>
            <a:pPr marL="0" indent="0"/>
            <a:endParaRPr lang="en-US" b="0" i="0" dirty="0">
              <a:effectLst/>
              <a:latin typeface="Times New Roman" panose="02020603050405020304" pitchFamily="18" charset="0"/>
              <a:cs typeface="Times New Roman" panose="02020603050405020304" pitchFamily="18" charset="0"/>
            </a:endParaRPr>
          </a:p>
          <a:p>
            <a:pPr marL="0" indent="0"/>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31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3E73-01D4-0248-A5FB-FB1F8DAB6DC2}"/>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0FD7E51C-513E-7EB2-515D-83BCC7E2D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411" y="0"/>
            <a:ext cx="6166585" cy="6877343"/>
          </a:xfrm>
          <a:prstGeom prst="rect">
            <a:avLst/>
          </a:prstGeom>
        </p:spPr>
      </p:pic>
    </p:spTree>
    <p:extLst>
      <p:ext uri="{BB962C8B-B14F-4D97-AF65-F5344CB8AC3E}">
        <p14:creationId xmlns:p14="http://schemas.microsoft.com/office/powerpoint/2010/main" val="45057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D04E902-E2B3-D0E1-7DF6-1A2D0CD9E1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7175" y="1293012"/>
            <a:ext cx="8597650" cy="5564988"/>
          </a:xfrm>
        </p:spPr>
      </p:pic>
      <p:sp>
        <p:nvSpPr>
          <p:cNvPr id="3" name="Title 2">
            <a:extLst>
              <a:ext uri="{FF2B5EF4-FFF2-40B4-BE49-F238E27FC236}">
                <a16:creationId xmlns:a16="http://schemas.microsoft.com/office/drawing/2014/main" id="{BD661332-DC65-33A9-7E22-A7BB22C87CE7}"/>
              </a:ext>
            </a:extLst>
          </p:cNvPr>
          <p:cNvSpPr>
            <a:spLocks noGrp="1"/>
          </p:cNvSpPr>
          <p:nvPr>
            <p:ph type="title"/>
          </p:nvPr>
        </p:nvSpPr>
        <p:spPr/>
        <p:txBody>
          <a:bodyPr/>
          <a:lstStyle/>
          <a:p>
            <a:pPr algn="ctr"/>
            <a:r>
              <a:rPr lang="en-IN" dirty="0"/>
              <a:t>OUTPUT</a:t>
            </a:r>
          </a:p>
        </p:txBody>
      </p:sp>
    </p:spTree>
    <p:extLst>
      <p:ext uri="{BB962C8B-B14F-4D97-AF65-F5344CB8AC3E}">
        <p14:creationId xmlns:p14="http://schemas.microsoft.com/office/powerpoint/2010/main" val="133433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4E980C-C390-A519-D800-3C9EF17E6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523299" cy="6858000"/>
          </a:xfrm>
          <a:prstGeom prst="rect">
            <a:avLst/>
          </a:prstGeom>
        </p:spPr>
      </p:pic>
    </p:spTree>
    <p:extLst>
      <p:ext uri="{BB962C8B-B14F-4D97-AF65-F5344CB8AC3E}">
        <p14:creationId xmlns:p14="http://schemas.microsoft.com/office/powerpoint/2010/main" val="77748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6B615-4B9A-EBFB-78EA-643775D1A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107" y="1828800"/>
            <a:ext cx="6922973" cy="47567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566466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TotalTime>
  <Words>379</Words>
  <Application>Microsoft Office PowerPoint</Application>
  <PresentationFormat>Widescreen</PresentationFormat>
  <Paragraphs>32</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굴림체</vt:lpstr>
      <vt:lpstr>Calibri</vt:lpstr>
      <vt:lpstr>Arial</vt:lpstr>
      <vt:lpstr>Google Sans</vt:lpstr>
      <vt:lpstr>맑은 고딕</vt:lpstr>
      <vt:lpstr>Times New Roman</vt:lpstr>
      <vt:lpstr>Noto Sans</vt:lpstr>
      <vt:lpstr>Calibri Light</vt:lpstr>
      <vt:lpstr>Office 테마</vt:lpstr>
      <vt:lpstr>Machine Learning-based Air Pollution Prediction </vt:lpstr>
      <vt:lpstr>PowerPoint Presentation</vt:lpstr>
      <vt:lpstr>PowerPoint Presentation</vt:lpstr>
      <vt:lpstr>02 PROBLEM STATEMENT</vt:lpstr>
      <vt:lpstr>Methodology </vt:lpstr>
      <vt:lpstr>PowerPoint Presentation</vt:lpstr>
      <vt:lpstr>OUTPUT</vt:lpstr>
      <vt:lpstr>PowerPoint Presentation</vt:lpstr>
      <vt:lpstr>PowerPoint Presentation</vt:lpstr>
      <vt:lpstr>CONCLUSION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Akhil Mareedu</cp:lastModifiedBy>
  <cp:revision>9</cp:revision>
  <dcterms:created xsi:type="dcterms:W3CDTF">2018-11-28T08:53:56Z</dcterms:created>
  <dcterms:modified xsi:type="dcterms:W3CDTF">2023-11-16T06:55:52Z</dcterms:modified>
  <cp:category>www.slidemembers.com</cp:category>
</cp:coreProperties>
</file>